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60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05F7EE4-7915-41C0-BB48-2D937992F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FC51E1-71FC-45B6-A98C-C9F1A9602A7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A27B1-E6A4-4D3A-A61D-C3F4CE3452A5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F50B4BD-05CA-4AA4-B2BB-52F53ECAAF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D68BA78D-612C-4E42-AFCE-5BC64A533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C38F1C-B322-4547-8ADE-2C1E97B62D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0BB4FC-C25D-4FAD-A44D-7F2DFA17E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48C5-02EC-4D9B-A0AA-E4B76DB886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BCFD6-7D27-42BA-B280-E30578330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B5C84F-C0F5-4FD4-8560-F1DAC48C8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3EE49-60B4-4D60-83E8-EC3290DE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E00E-3F01-4288-90DA-789E8007CB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5AF488-9A1A-4337-84F7-A3B1B8A4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395017-8C26-4241-8285-CC16C78F5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3EFA-4B6D-4B9A-95A2-D6D7972E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5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EA09A-2A81-4FFC-96D0-250A4B39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F1D005-E3D6-4A0D-941C-E56EB09C1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CAC20E-0F65-4CCA-8ED3-8378179B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E00E-3F01-4288-90DA-789E8007CB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C26AA3-85C6-4A9B-A157-6588C9A5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C0B16-FFD5-4A50-AB82-602AB410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3EFA-4B6D-4B9A-95A2-D6D7972E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5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0F396B-0DB4-4D6C-BFED-D6E2DE1F6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7B59BA-74BE-4727-8C5C-D1170770F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D07-5D34-432F-AD86-BA75E0A4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E00E-3F01-4288-90DA-789E8007CB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DD6C0-A681-40F8-843D-3B42A684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CFF89B-2142-4017-BE6C-2EEDB25A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3EFA-4B6D-4B9A-95A2-D6D7972E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5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7947C-88A5-401B-AF11-87BE184A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997BC-F657-45A5-B453-C2CCC856E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CBCE2C-C464-4365-AB58-4447999A8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E00E-3F01-4288-90DA-789E8007CB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FEF27C-63C7-4E41-95CF-342AC4C4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DDAA1A-9BA0-4DEE-A46A-7246EF72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3EFA-4B6D-4B9A-95A2-D6D7972E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0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A7074-9092-4549-B725-E915CF9A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7ECCF3-B7B5-4615-853D-4B481A261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85787-1AC4-4A20-B4B3-EBAE45B17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E00E-3F01-4288-90DA-789E8007CB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5D7331-51F6-43F2-AEC6-53B3BB10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C03DD3-6CDA-42AB-9FF5-FDE90983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3EFA-4B6D-4B9A-95A2-D6D7972E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9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68B2D-DF12-4D9C-93CE-B6813A72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8B24C1-114F-4F6D-9252-38EC4B4CC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632CEB-4082-4719-9215-58C4AE45E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DAB509-2A26-49BC-BA63-10F7EADF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E00E-3F01-4288-90DA-789E8007CB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161C0E-BD89-4C8D-812E-33AAF6ADE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C8CEF0-8ABB-4E23-8F8C-28FE7CCD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3EFA-4B6D-4B9A-95A2-D6D7972E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1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99F71-833C-4621-80DB-E3E22F23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EDECF-8725-4BA8-98AA-ED1CAC10A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A12280-F854-4E87-ACCD-C17E80919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CC68B1-68D7-4AD7-85C9-2BE420277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6E90CB-5A33-4914-966D-CFC09169F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2DF9EB-B85F-49A5-992F-C62F35BF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E00E-3F01-4288-90DA-789E8007CB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920132-0CD9-47B5-A41A-52AA600C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1929A1-3972-4D03-AD1C-F5A0EE5B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3EFA-4B6D-4B9A-95A2-D6D7972E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81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90CB5-71B3-4050-8E1E-CCB69DC2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FA5D75-3989-40E3-8B12-B82E64FB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E00E-3F01-4288-90DA-789E8007CB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0DA1EF-4BC4-466E-9912-020839F9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BF99F5-E928-4F1C-A4CE-751BC2EA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3EFA-4B6D-4B9A-95A2-D6D7972E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4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8E7CE3-A2D3-4D80-844C-D4397865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E00E-3F01-4288-90DA-789E8007CB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0B1020-1793-465B-8392-DB3AB41A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1423C1-F798-4C69-AC2D-67C43FE3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3EFA-4B6D-4B9A-95A2-D6D7972E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1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EE9D7-2826-4033-BACC-657B2E742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1FFF8-DF5D-4107-9616-5C7239DD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A45AC5-A2C9-4C49-8464-8EEB4A72C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31380-9F8B-449A-B40B-60B2A1C1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E00E-3F01-4288-90DA-789E8007CB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601B1B-83A9-4788-8C60-ABB1D47D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F59CC3-DDEB-4603-9819-1D1644C8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3EFA-4B6D-4B9A-95A2-D6D7972E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49DDF-D277-44C4-A2D8-F63324D6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BD003A-CAF3-49C0-9502-108FEB263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70EA56-EC9A-4A4C-AFF2-60672A58D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860484-33DF-404D-BF5D-ECAB2160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E00E-3F01-4288-90DA-789E8007CB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608FE-6BDB-4FAF-9ED5-0A39FAD24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16D5D7-F419-4A91-8718-255766A7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3EFA-4B6D-4B9A-95A2-D6D7972E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6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B2AC1-7C40-4B48-A3E7-C0AB950B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9BA61-C029-4E2A-B58C-16066105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A0B8FB-14ED-436A-AA4F-4A6E7884D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E00E-3F01-4288-90DA-789E8007CB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9E70F6-68AB-43D7-B008-904828D2D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9113E-A99A-4FF3-9A26-31FACA02C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3EFA-4B6D-4B9A-95A2-D6D7972E4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C0661-98C8-4CDB-9241-DA425B2DC2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DA895D-FE21-4E84-B844-A7FF77DF3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851233-1A7F-4E57-ACD8-A9A3F88F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83" y="0"/>
            <a:ext cx="10009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0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>
            <a:extLst>
              <a:ext uri="{FF2B5EF4-FFF2-40B4-BE49-F238E27FC236}">
                <a16:creationId xmlns:a16="http://schemas.microsoft.com/office/drawing/2014/main" id="{FF991E9C-B56B-45A7-88A5-53269C8E38DF}"/>
              </a:ext>
            </a:extLst>
          </p:cNvPr>
          <p:cNvSpPr/>
          <p:nvPr/>
        </p:nvSpPr>
        <p:spPr>
          <a:xfrm>
            <a:off x="0" y="264160"/>
            <a:ext cx="10549054" cy="446395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Анализ ЕГЭ  по истории</a:t>
            </a:r>
          </a:p>
          <a:p>
            <a:pPr algn="ctr"/>
            <a:r>
              <a:rPr lang="ru-RU" sz="5400" b="1" dirty="0"/>
              <a:t>  2023-2024 </a:t>
            </a:r>
            <a:r>
              <a:rPr lang="ru-RU" sz="5400" b="1" dirty="0" err="1"/>
              <a:t>гг</a:t>
            </a:r>
            <a:endParaRPr lang="ru-RU" sz="5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77451-D31E-92DF-5198-CACDE52FC536}"/>
              </a:ext>
            </a:extLst>
          </p:cNvPr>
          <p:cNvSpPr txBox="1"/>
          <p:nvPr/>
        </p:nvSpPr>
        <p:spPr>
          <a:xfrm>
            <a:off x="5712212" y="4353651"/>
            <a:ext cx="60941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Секция учителей истории, обществознания,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ИиКГА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ОРКСЭ, МХК</a:t>
            </a:r>
          </a:p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Тема: «Тенденции и перспективы развития системы образования и воспитания в 2024-2025 учебном году»</a:t>
            </a:r>
          </a:p>
          <a:p>
            <a:pPr algn="r"/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Угачева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Клара Борисовна,</a:t>
            </a:r>
          </a:p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истории, обществознания, МХК</a:t>
            </a:r>
          </a:p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МОУ «Турочакская СОШ им. Я.И.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Баляева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1467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ED3377-38CB-4535-BC01-53B3D95422A4}"/>
              </a:ext>
            </a:extLst>
          </p:cNvPr>
          <p:cNvSpPr/>
          <p:nvPr/>
        </p:nvSpPr>
        <p:spPr>
          <a:xfrm>
            <a:off x="355600" y="182880"/>
            <a:ext cx="11521440" cy="5923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ЕГЭ ПО ИСТОРИИ  В 2024 ГОДУ СДАВАЛО </a:t>
            </a:r>
          </a:p>
          <a:p>
            <a:pPr algn="ctr"/>
            <a:r>
              <a:rPr lang="ru-RU" sz="4800" b="1" dirty="0">
                <a:solidFill>
                  <a:srgbClr val="0070C0"/>
                </a:solidFill>
              </a:rPr>
              <a:t>7 ЧЕЛОВЕК</a:t>
            </a:r>
          </a:p>
          <a:p>
            <a:pPr algn="ctr"/>
            <a:r>
              <a:rPr lang="ru-RU" sz="4800" b="1" dirty="0">
                <a:solidFill>
                  <a:srgbClr val="0070C0"/>
                </a:solidFill>
              </a:rPr>
              <a:t>СРЕДНИЙ БАЛЛ </a:t>
            </a:r>
            <a:r>
              <a:rPr lang="ru-RU" sz="4800" b="1" dirty="0">
                <a:solidFill>
                  <a:srgbClr val="C00000"/>
                </a:solidFill>
              </a:rPr>
              <a:t>(64%)</a:t>
            </a:r>
          </a:p>
        </p:txBody>
      </p:sp>
    </p:spTree>
    <p:extLst>
      <p:ext uri="{BB962C8B-B14F-4D97-AF65-F5344CB8AC3E}">
        <p14:creationId xmlns:p14="http://schemas.microsoft.com/office/powerpoint/2010/main" val="2475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949C463-7A71-4EA1-80CA-4D98CBDCB87D}"/>
              </a:ext>
            </a:extLst>
          </p:cNvPr>
          <p:cNvCxnSpPr>
            <a:cxnSpLocks/>
          </p:cNvCxnSpPr>
          <p:nvPr/>
        </p:nvCxnSpPr>
        <p:spPr>
          <a:xfrm flipV="1">
            <a:off x="1562986" y="510364"/>
            <a:ext cx="0" cy="51248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DA67A59-1FEC-48D8-A5A5-3D198A89E2CC}"/>
              </a:ext>
            </a:extLst>
          </p:cNvPr>
          <p:cNvCxnSpPr>
            <a:cxnSpLocks/>
          </p:cNvCxnSpPr>
          <p:nvPr/>
        </p:nvCxnSpPr>
        <p:spPr>
          <a:xfrm flipV="1">
            <a:off x="1562986" y="5550195"/>
            <a:ext cx="9303489" cy="850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2BE86B1-AD01-4AD7-A432-D4367E603157}"/>
              </a:ext>
            </a:extLst>
          </p:cNvPr>
          <p:cNvCxnSpPr>
            <a:cxnSpLocks/>
          </p:cNvCxnSpPr>
          <p:nvPr/>
        </p:nvCxnSpPr>
        <p:spPr>
          <a:xfrm flipH="1">
            <a:off x="1562986" y="4306186"/>
            <a:ext cx="85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025AAFE-A5A7-4AB2-A5F2-8A7DF452C3BB}"/>
              </a:ext>
            </a:extLst>
          </p:cNvPr>
          <p:cNvSpPr/>
          <p:nvPr/>
        </p:nvSpPr>
        <p:spPr>
          <a:xfrm>
            <a:off x="797426" y="4221123"/>
            <a:ext cx="520991" cy="446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57E56D6-84E8-47F0-BA5F-63EE5CAD5311}"/>
              </a:ext>
            </a:extLst>
          </p:cNvPr>
          <p:cNvCxnSpPr>
            <a:cxnSpLocks/>
          </p:cNvCxnSpPr>
          <p:nvPr/>
        </p:nvCxnSpPr>
        <p:spPr>
          <a:xfrm>
            <a:off x="1547037" y="2876114"/>
            <a:ext cx="1010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8DC6F27-CF89-4DEA-9CF2-6070DD3613D1}"/>
              </a:ext>
            </a:extLst>
          </p:cNvPr>
          <p:cNvSpPr/>
          <p:nvPr/>
        </p:nvSpPr>
        <p:spPr>
          <a:xfrm>
            <a:off x="824036" y="2578411"/>
            <a:ext cx="520990" cy="595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9962F32-899B-40B4-A70D-B89CF5F056B4}"/>
              </a:ext>
            </a:extLst>
          </p:cNvPr>
          <p:cNvCxnSpPr/>
          <p:nvPr/>
        </p:nvCxnSpPr>
        <p:spPr>
          <a:xfrm>
            <a:off x="1547037" y="3530009"/>
            <a:ext cx="584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4FA0835-7C27-4F63-844B-3205420C096C}"/>
              </a:ext>
            </a:extLst>
          </p:cNvPr>
          <p:cNvSpPr/>
          <p:nvPr/>
        </p:nvSpPr>
        <p:spPr>
          <a:xfrm>
            <a:off x="765545" y="1536405"/>
            <a:ext cx="595418" cy="494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0C225F6-2F7D-4952-93B4-C39EE743D142}"/>
              </a:ext>
            </a:extLst>
          </p:cNvPr>
          <p:cNvCxnSpPr/>
          <p:nvPr/>
        </p:nvCxnSpPr>
        <p:spPr>
          <a:xfrm>
            <a:off x="2360428" y="5635256"/>
            <a:ext cx="0" cy="116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32105E8-5979-417B-8541-D0876DD8DCA0}"/>
              </a:ext>
            </a:extLst>
          </p:cNvPr>
          <p:cNvSpPr/>
          <p:nvPr/>
        </p:nvSpPr>
        <p:spPr>
          <a:xfrm>
            <a:off x="2115897" y="2870828"/>
            <a:ext cx="287052" cy="27644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Д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Н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И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Е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C573AAB-BCB5-4BAA-81B2-B9D782C29D0F}"/>
              </a:ext>
            </a:extLst>
          </p:cNvPr>
          <p:cNvSpPr/>
          <p:nvPr/>
        </p:nvSpPr>
        <p:spPr>
          <a:xfrm>
            <a:off x="6096000" y="116958"/>
            <a:ext cx="5876260" cy="8293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ХРОНОЛОГИЯ СОБЫТИЙ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CB18550-035E-45E0-8E47-4958E9F76D80}"/>
              </a:ext>
            </a:extLst>
          </p:cNvPr>
          <p:cNvCxnSpPr/>
          <p:nvPr/>
        </p:nvCxnSpPr>
        <p:spPr>
          <a:xfrm>
            <a:off x="1562986" y="1775637"/>
            <a:ext cx="850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2265860-1DA2-4B2F-A6DC-691C3B415599}"/>
              </a:ext>
            </a:extLst>
          </p:cNvPr>
          <p:cNvSpPr/>
          <p:nvPr/>
        </p:nvSpPr>
        <p:spPr>
          <a:xfrm>
            <a:off x="3099438" y="2339121"/>
            <a:ext cx="520969" cy="32109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</a:t>
            </a:r>
          </a:p>
          <a:p>
            <a:pPr algn="ctr"/>
            <a:r>
              <a:rPr lang="ru-RU" dirty="0"/>
              <a:t>А</a:t>
            </a:r>
          </a:p>
          <a:p>
            <a:pPr algn="ctr"/>
            <a:r>
              <a:rPr lang="ru-RU" dirty="0"/>
              <a:t>Д</a:t>
            </a:r>
          </a:p>
          <a:p>
            <a:pPr algn="ctr"/>
            <a:r>
              <a:rPr lang="ru-RU" dirty="0"/>
              <a:t>А</a:t>
            </a:r>
          </a:p>
          <a:p>
            <a:pPr algn="ctr"/>
            <a:r>
              <a:rPr lang="ru-RU" dirty="0"/>
              <a:t>Н</a:t>
            </a:r>
          </a:p>
          <a:p>
            <a:pPr algn="ctr"/>
            <a:r>
              <a:rPr lang="ru-RU" dirty="0"/>
              <a:t>И</a:t>
            </a:r>
          </a:p>
          <a:p>
            <a:pPr algn="ctr"/>
            <a:r>
              <a:rPr lang="ru-RU" dirty="0"/>
              <a:t>Е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96DDE4E-D35A-4274-8A3E-3AE70075E67E}"/>
              </a:ext>
            </a:extLst>
          </p:cNvPr>
          <p:cNvSpPr/>
          <p:nvPr/>
        </p:nvSpPr>
        <p:spPr>
          <a:xfrm>
            <a:off x="5831964" y="88799"/>
            <a:ext cx="6177502" cy="9569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Установление соответствия между событиями и участниками этих событий: к каждой позиции первого столбца подберите соответствующую позицию из второго столбца.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9FA77CB-F5D2-4E08-B3C9-EDF80C179233}"/>
              </a:ext>
            </a:extLst>
          </p:cNvPr>
          <p:cNvSpPr/>
          <p:nvPr/>
        </p:nvSpPr>
        <p:spPr>
          <a:xfrm>
            <a:off x="4040388" y="2785720"/>
            <a:ext cx="744263" cy="27644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</a:t>
            </a:r>
          </a:p>
          <a:p>
            <a:pPr algn="ctr"/>
            <a:r>
              <a:rPr lang="ru-RU" dirty="0"/>
              <a:t>А</a:t>
            </a:r>
          </a:p>
          <a:p>
            <a:pPr algn="ctr"/>
            <a:r>
              <a:rPr lang="ru-RU" dirty="0"/>
              <a:t>Д</a:t>
            </a:r>
          </a:p>
          <a:p>
            <a:pPr algn="ctr"/>
            <a:r>
              <a:rPr lang="ru-RU" dirty="0"/>
              <a:t>А</a:t>
            </a:r>
          </a:p>
          <a:p>
            <a:pPr algn="ctr"/>
            <a:r>
              <a:rPr lang="ru-RU" dirty="0"/>
              <a:t>Н</a:t>
            </a:r>
          </a:p>
          <a:p>
            <a:pPr algn="ctr"/>
            <a:r>
              <a:rPr lang="ru-RU" dirty="0"/>
              <a:t>И</a:t>
            </a:r>
          </a:p>
          <a:p>
            <a:pPr algn="ctr"/>
            <a:r>
              <a:rPr lang="ru-RU" dirty="0"/>
              <a:t>Е</a:t>
            </a:r>
          </a:p>
          <a:p>
            <a:pPr algn="ctr"/>
            <a:r>
              <a:rPr lang="ru-RU" dirty="0"/>
              <a:t>12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C2007D5-BBE7-4CFC-A87D-AAA87E6962CF}"/>
              </a:ext>
            </a:extLst>
          </p:cNvPr>
          <p:cNvSpPr/>
          <p:nvPr/>
        </p:nvSpPr>
        <p:spPr>
          <a:xfrm>
            <a:off x="3870253" y="5752214"/>
            <a:ext cx="1334404" cy="8399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 человека по 1 баллу вместо 2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7C5CDF6-0B25-4853-A9EB-BE5800F367B7}"/>
              </a:ext>
            </a:extLst>
          </p:cNvPr>
          <p:cNvSpPr/>
          <p:nvPr/>
        </p:nvSpPr>
        <p:spPr>
          <a:xfrm>
            <a:off x="5831964" y="87472"/>
            <a:ext cx="6177502" cy="9569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Какие суждения, относящиеся к схеме, являются верными? Запишите цифры, под которыми они указаны.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2821A21-2679-4118-ADED-202EEFB42335}"/>
              </a:ext>
            </a:extLst>
          </p:cNvPr>
          <p:cNvSpPr/>
          <p:nvPr/>
        </p:nvSpPr>
        <p:spPr>
          <a:xfrm>
            <a:off x="5257845" y="4040372"/>
            <a:ext cx="1515095" cy="15097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</a:t>
            </a:r>
          </a:p>
          <a:p>
            <a:pPr algn="ctr"/>
            <a:r>
              <a:rPr lang="ru-RU" sz="1000" dirty="0"/>
              <a:t>А</a:t>
            </a:r>
          </a:p>
          <a:p>
            <a:pPr algn="ctr"/>
            <a:r>
              <a:rPr lang="ru-RU" sz="1000" dirty="0"/>
              <a:t>Д</a:t>
            </a:r>
          </a:p>
          <a:p>
            <a:pPr algn="ctr"/>
            <a:r>
              <a:rPr lang="ru-RU" sz="1000" dirty="0"/>
              <a:t>А</a:t>
            </a:r>
          </a:p>
          <a:p>
            <a:pPr algn="ctr"/>
            <a:r>
              <a:rPr lang="ru-RU" sz="1000" dirty="0"/>
              <a:t>Н</a:t>
            </a:r>
          </a:p>
          <a:p>
            <a:pPr algn="ctr"/>
            <a:r>
              <a:rPr lang="ru-RU" sz="1000" dirty="0"/>
              <a:t>И</a:t>
            </a:r>
          </a:p>
          <a:p>
            <a:pPr algn="ctr"/>
            <a:r>
              <a:rPr lang="ru-RU" dirty="0"/>
              <a:t>Е</a:t>
            </a:r>
          </a:p>
          <a:p>
            <a:pPr algn="ctr"/>
            <a:r>
              <a:rPr lang="ru-RU" dirty="0"/>
              <a:t>19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F593B5C-DBFD-457A-888C-9BED3C96033B}"/>
              </a:ext>
            </a:extLst>
          </p:cNvPr>
          <p:cNvSpPr/>
          <p:nvPr/>
        </p:nvSpPr>
        <p:spPr>
          <a:xfrm>
            <a:off x="5859850" y="31928"/>
            <a:ext cx="6251942" cy="19138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Используя знания по истории России, раскройте смысл понятия «закуп». Приведите один исторический факт, конкретизирующий данное понятие применительно к истории России. Приведённый факт не должен содержаться в данном Вами определении понятия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ABCE854-A966-446E-847F-D118BCC93A25}"/>
              </a:ext>
            </a:extLst>
          </p:cNvPr>
          <p:cNvSpPr/>
          <p:nvPr/>
        </p:nvSpPr>
        <p:spPr>
          <a:xfrm>
            <a:off x="7304568" y="2578411"/>
            <a:ext cx="914400" cy="2961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</a:t>
            </a:r>
          </a:p>
          <a:p>
            <a:pPr algn="ctr"/>
            <a:r>
              <a:rPr lang="ru-RU" dirty="0"/>
              <a:t>А</a:t>
            </a:r>
          </a:p>
          <a:p>
            <a:pPr algn="ctr"/>
            <a:r>
              <a:rPr lang="ru-RU" dirty="0"/>
              <a:t>Д</a:t>
            </a:r>
          </a:p>
          <a:p>
            <a:pPr algn="ctr"/>
            <a:r>
              <a:rPr lang="ru-RU" dirty="0"/>
              <a:t>А</a:t>
            </a:r>
          </a:p>
          <a:p>
            <a:pPr algn="ctr"/>
            <a:r>
              <a:rPr lang="ru-RU" dirty="0"/>
              <a:t>Н</a:t>
            </a:r>
          </a:p>
          <a:p>
            <a:pPr algn="ctr"/>
            <a:r>
              <a:rPr lang="ru-RU" dirty="0"/>
              <a:t>И</a:t>
            </a:r>
          </a:p>
          <a:p>
            <a:pPr algn="ctr"/>
            <a:r>
              <a:rPr lang="ru-RU" dirty="0"/>
              <a:t>Е</a:t>
            </a:r>
          </a:p>
          <a:p>
            <a:pPr algn="ctr"/>
            <a:r>
              <a:rPr lang="ru-RU" dirty="0"/>
              <a:t>20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994B106-41DB-412E-A5AF-4A649F44B336}"/>
              </a:ext>
            </a:extLst>
          </p:cNvPr>
          <p:cNvSpPr/>
          <p:nvPr/>
        </p:nvSpPr>
        <p:spPr>
          <a:xfrm>
            <a:off x="6772940" y="5752214"/>
            <a:ext cx="1798655" cy="83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 – 1 балл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4A4EE40-FB63-497D-97C6-899AAD64C8B3}"/>
              </a:ext>
            </a:extLst>
          </p:cNvPr>
          <p:cNvSpPr/>
          <p:nvPr/>
        </p:nvSpPr>
        <p:spPr>
          <a:xfrm>
            <a:off x="5264431" y="64311"/>
            <a:ext cx="6847361" cy="19138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Запишите один любой тезис (обобщённое оценочное суждение), содержащий информацию о различиях в положении дворянства в периоды правлений Петра I и Екатерины II по какому(-им)-либо признаку(-</a:t>
            </a:r>
            <a:r>
              <a:rPr lang="ru-RU" dirty="0" err="1"/>
              <a:t>ам</a:t>
            </a:r>
            <a:r>
              <a:rPr lang="ru-RU" dirty="0"/>
              <a:t>). Приведите два обоснования этого тезиса. Каждое обоснование должно содержать два исторических факта (по одному для каждого из сравниваемых объектов). При обосновании тезиса избегайте рассуждений общего характера.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F3623C0-9A14-4ED3-AC26-F54B6F330870}"/>
              </a:ext>
            </a:extLst>
          </p:cNvPr>
          <p:cNvSpPr/>
          <p:nvPr/>
        </p:nvSpPr>
        <p:spPr>
          <a:xfrm>
            <a:off x="8920715" y="4221123"/>
            <a:ext cx="1155387" cy="13289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З</a:t>
            </a:r>
          </a:p>
          <a:p>
            <a:pPr algn="ctr"/>
            <a:r>
              <a:rPr lang="ru-RU" sz="1200" dirty="0"/>
              <a:t>А</a:t>
            </a:r>
          </a:p>
          <a:p>
            <a:pPr algn="ctr"/>
            <a:r>
              <a:rPr lang="ru-RU" sz="1200" dirty="0"/>
              <a:t>Д</a:t>
            </a:r>
          </a:p>
          <a:p>
            <a:pPr algn="ctr"/>
            <a:r>
              <a:rPr lang="ru-RU" sz="1200" dirty="0"/>
              <a:t>А</a:t>
            </a:r>
          </a:p>
          <a:p>
            <a:pPr algn="ctr"/>
            <a:r>
              <a:rPr lang="ru-RU" sz="1200" dirty="0"/>
              <a:t>Н</a:t>
            </a:r>
          </a:p>
          <a:p>
            <a:pPr algn="ctr"/>
            <a:r>
              <a:rPr lang="ru-RU" sz="1200" dirty="0"/>
              <a:t>И</a:t>
            </a:r>
          </a:p>
          <a:p>
            <a:pPr algn="ctr"/>
            <a:r>
              <a:rPr lang="ru-RU" sz="1200" dirty="0"/>
              <a:t>Е   21                                  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5530291-1245-4198-9138-965643F163DC}"/>
              </a:ext>
            </a:extLst>
          </p:cNvPr>
          <p:cNvSpPr/>
          <p:nvPr/>
        </p:nvSpPr>
        <p:spPr>
          <a:xfrm>
            <a:off x="8710863" y="5752214"/>
            <a:ext cx="2242686" cy="8399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  По 1 балл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D6B3A6C-8353-4191-8DAF-60E2BEB8F3E4}"/>
              </a:ext>
            </a:extLst>
          </p:cNvPr>
          <p:cNvSpPr/>
          <p:nvPr/>
        </p:nvSpPr>
        <p:spPr>
          <a:xfrm>
            <a:off x="5257845" y="6206"/>
            <a:ext cx="6997234" cy="2076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Используя исторические знания, приведите аргументы в подтверждение точки зрения, что в России в XVII в. и в английских колониях в XVIII в. изменения в налоговой политике государства вызвали недовольство населения и повлекли социальные выступления: один аргумент для России и один для колоний Англии. При изложении аргументов обязательно используйте исторические факты.</a:t>
            </a:r>
          </a:p>
        </p:txBody>
      </p:sp>
    </p:spTree>
    <p:extLst>
      <p:ext uri="{BB962C8B-B14F-4D97-AF65-F5344CB8AC3E}">
        <p14:creationId xmlns:p14="http://schemas.microsoft.com/office/powerpoint/2010/main" val="409264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330</Words>
  <Application>Microsoft Office PowerPoint</Application>
  <PresentationFormat>Широкоэкранный</PresentationFormat>
  <Paragraphs>69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123</cp:lastModifiedBy>
  <cp:revision>11</cp:revision>
  <dcterms:created xsi:type="dcterms:W3CDTF">2024-08-12T12:12:19Z</dcterms:created>
  <dcterms:modified xsi:type="dcterms:W3CDTF">2024-08-26T06:45:42Z</dcterms:modified>
</cp:coreProperties>
</file>